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50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AA80E-B7B3-87BE-DF4C-E74C3D588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FA7581-5119-78A7-8271-2AD2F7859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BB6D-8378-241B-CA62-AFC3023D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68D4D2-8B0D-DE21-9A3D-A072A634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D0601-771B-DF08-40E3-52C976ED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92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0CA70-65B4-9834-2C0C-4227E427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D4A0F4-B4D8-8AC2-AB12-40D72097C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FF47D2-A6DD-42BE-D9A6-D2C4C5586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BBF2FC-4EB2-7BFA-4452-54E11314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104CBD-DA5B-098B-CE4A-0ABFE884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28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106B41-2899-68B4-DBAF-21346A6B3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667D0C-3D61-5E55-BC16-580A2D85F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E1251-FA5E-FD8A-5A44-8AFFC3AA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C2FA72-AA44-FB55-B67B-DE8C871E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B0AB7-C010-B163-D03C-618DD053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2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F4BB7-0E33-A94E-8C78-24E3E15F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636023-2112-6BDD-E6DD-EAC9944A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87F771-250E-2ADF-9596-7462ADC4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1CF6E-779C-7190-5B1A-9069F120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2DCD4-0DCD-622E-F285-0D0D7248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68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3038E-CEFD-00B5-E5C1-958F276A9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365542-143E-AB16-0583-29EE934AE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5249C5-5D7C-8812-4D18-C321F601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22A05B-A01C-15A5-EAA8-223972C0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1F2F73-0597-B7CD-ECA3-2EF6633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22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85A8E-0C71-2D1C-5FEA-42EA28EF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F4C0E2-6DB6-4373-EB64-686EEE9F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99F74B-E0C0-AE20-2C43-519E8A2C4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8E2C48-4C21-AE0C-67F6-42F7FCD6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796E7B-89F4-1A29-5926-CE2D11FF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014A93-3E51-24A0-A948-3E9D0E3C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62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63748-5171-8036-2B88-66C07FD5D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25E9AA-E718-971E-3D90-B939936B4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529AC5-3D27-2289-BD33-68CEA6F3E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86ABBA-235B-F073-69E6-115A59530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E50B04-A459-B16B-DE7B-B721FEC54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770B09-5863-210A-ABEA-35616F4F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C46EA7-03D2-FAB2-679F-A2F58932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37B031-120B-3080-03CF-5D9D1366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36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70579-CA64-BF2D-5570-7E25F3D2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3CEE62-A956-7B5A-595E-0C83F1B0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532188-032B-9956-3A36-8F26D0C8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19AA84-2A19-EA73-BFBD-28972E87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92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CFCF03-9B70-2D53-4E50-5861FCDE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52B760-5F17-B1AE-EBF0-0446588B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E2E92D-AD7F-7605-5CD2-254628E2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8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822C7-3A49-09B9-CE98-4EB784CF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0D4674-5D34-5D01-4768-1A517E21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180CE8-1295-CBE0-A677-4DB083C75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413B18-5467-FFD5-8581-53F892FC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EBB36D-4385-4857-9B24-F79538F39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9B425C-3B2A-C079-68FC-D15193CB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35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1B20D-2389-37DF-A8C5-5E74077C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157890-4999-2F35-457D-1921A73D0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C4BC16-EF19-9F44-8243-C3D5FD830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CDAA54-1201-5544-7E1A-1C70F027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AB653C-E8A4-F4BA-687F-DDBE53C0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BC94BB-9AE6-CC3C-E2C3-8AD3A192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7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3F412B-6238-FBD8-98CE-B7A2DDC98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B0F971-4E4E-667A-E80F-0252EFA83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2EED32-D762-33B8-9DA9-DE9B87CA6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FE6D-65E5-0343-B862-1BF4737F80E5}" type="datetimeFigureOut">
              <a:rPr lang="es-ES" smtClean="0"/>
              <a:t>11/9/23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4AD724-BEBD-6A04-57C7-F416175DB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7A45E4-47F7-A83E-1423-C39C11C48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8D0E3-F9AD-4247-A771-A24898809E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64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rgenci.net/eden-on-fire-there-is-hope-in-amazonia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A9FA5-CEFB-59F9-8965-7E4F67AB5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5275"/>
            <a:ext cx="9144000" cy="2387600"/>
          </a:xfrm>
        </p:spPr>
        <p:txBody>
          <a:bodyPr/>
          <a:lstStyle/>
          <a:p>
            <a:r>
              <a:rPr lang="es-ES" dirty="0"/>
              <a:t>Experiencias desde el modelo de CSA y LSPA</a:t>
            </a:r>
          </a:p>
        </p:txBody>
      </p:sp>
      <p:pic>
        <p:nvPicPr>
          <p:cNvPr id="5" name="Imagen 4" descr="Imagen que contiene plato, dibujo&#10;&#10;Descripción generada automáticamente">
            <a:extLst>
              <a:ext uri="{FF2B5EF4-FFF2-40B4-BE49-F238E27FC236}">
                <a16:creationId xmlns:a16="http://schemas.microsoft.com/office/drawing/2014/main" id="{E3FE0C84-4A98-547F-73E5-9C406489A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50" y="5418138"/>
            <a:ext cx="4699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DB70A69-EB74-47D6-AED5-2E62BF5BDB2D}"/>
              </a:ext>
            </a:extLst>
          </p:cNvPr>
          <p:cNvSpPr txBox="1"/>
          <p:nvPr/>
        </p:nvSpPr>
        <p:spPr>
          <a:xfrm>
            <a:off x="2257425" y="2043113"/>
            <a:ext cx="78228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CSA</a:t>
            </a:r>
            <a:r>
              <a:rPr lang="es-ES" dirty="0"/>
              <a:t> : Agricultura Sostenida por la Comunidad</a:t>
            </a:r>
          </a:p>
          <a:p>
            <a:endParaRPr lang="es-ES" dirty="0"/>
          </a:p>
          <a:p>
            <a:r>
              <a:rPr lang="es-ES" b="1" dirty="0"/>
              <a:t>LSPA</a:t>
            </a:r>
            <a:r>
              <a:rPr lang="es-ES" dirty="0"/>
              <a:t>: Asociaciones Locales y Solidarias para la Agroecología</a:t>
            </a:r>
          </a:p>
          <a:p>
            <a:endParaRPr lang="es-ES" b="1" dirty="0"/>
          </a:p>
          <a:p>
            <a:r>
              <a:rPr lang="es-ES" b="1" dirty="0"/>
              <a:t>SPG</a:t>
            </a:r>
            <a:r>
              <a:rPr lang="es-ES" dirty="0"/>
              <a:t>: Sistemas de Garantía Participativa</a:t>
            </a:r>
          </a:p>
          <a:p>
            <a:endParaRPr lang="es-ES" dirty="0"/>
          </a:p>
          <a:p>
            <a:r>
              <a:rPr lang="es-ES" dirty="0"/>
              <a:t>Redes que vinculen personas </a:t>
            </a:r>
            <a:r>
              <a:rPr lang="es-ES" dirty="0" err="1"/>
              <a:t>productorxs</a:t>
            </a:r>
            <a:r>
              <a:rPr lang="es-ES" dirty="0"/>
              <a:t> con no </a:t>
            </a:r>
            <a:r>
              <a:rPr lang="es-ES" dirty="0" err="1"/>
              <a:t>productorxs</a:t>
            </a:r>
            <a:endParaRPr lang="es-ES" dirty="0"/>
          </a:p>
          <a:p>
            <a:r>
              <a:rPr lang="es-ES" dirty="0"/>
              <a:t>Presencia en todos los continentes </a:t>
            </a:r>
          </a:p>
          <a:p>
            <a:r>
              <a:rPr lang="es-ES" dirty="0"/>
              <a:t>Un modelo adaptado a cada contexto</a:t>
            </a:r>
          </a:p>
          <a:p>
            <a:r>
              <a:rPr lang="es-ES" dirty="0"/>
              <a:t>En los últimos años, especialmente importante para las personas más vulnerables.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B602B30-D81A-7C04-C5AA-7E816320A2F7}"/>
              </a:ext>
            </a:extLst>
          </p:cNvPr>
          <p:cNvSpPr txBox="1"/>
          <p:nvPr/>
        </p:nvSpPr>
        <p:spPr>
          <a:xfrm>
            <a:off x="2600325" y="900113"/>
            <a:ext cx="5590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URGENCI: Red Internacional de CSA y LSPA</a:t>
            </a:r>
          </a:p>
        </p:txBody>
      </p:sp>
    </p:spTree>
    <p:extLst>
      <p:ext uri="{BB962C8B-B14F-4D97-AF65-F5344CB8AC3E}">
        <p14:creationId xmlns:p14="http://schemas.microsoft.com/office/powerpoint/2010/main" val="86137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00D7419-6932-B479-BD6A-9B65F63ABA5F}"/>
              </a:ext>
            </a:extLst>
          </p:cNvPr>
          <p:cNvSpPr txBox="1"/>
          <p:nvPr/>
        </p:nvSpPr>
        <p:spPr>
          <a:xfrm>
            <a:off x="271463" y="1771650"/>
            <a:ext cx="58349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AFRICA: EL CASO DE MALI</a:t>
            </a:r>
          </a:p>
          <a:p>
            <a:endParaRPr lang="es-ES" dirty="0"/>
          </a:p>
          <a:p>
            <a:r>
              <a:rPr lang="es-ES" b="1" dirty="0"/>
              <a:t>CNOP</a:t>
            </a:r>
            <a:r>
              <a:rPr lang="es-ES" dirty="0"/>
              <a:t>: Coordinación Nacional de organizaciones campesinas</a:t>
            </a:r>
          </a:p>
          <a:p>
            <a:endParaRPr lang="es-ES" dirty="0"/>
          </a:p>
          <a:p>
            <a:r>
              <a:rPr lang="es-ES" dirty="0"/>
              <a:t>Formación de AMAP-</a:t>
            </a:r>
            <a:r>
              <a:rPr lang="es-ES" dirty="0" err="1"/>
              <a:t>mali</a:t>
            </a:r>
            <a:endParaRPr lang="es-ES" dirty="0"/>
          </a:p>
          <a:p>
            <a:r>
              <a:rPr lang="es-ES" dirty="0"/>
              <a:t>Formación en SPG</a:t>
            </a:r>
          </a:p>
          <a:p>
            <a:r>
              <a:rPr lang="es-ES" dirty="0"/>
              <a:t>Encuentros entre diferentes agentes</a:t>
            </a:r>
          </a:p>
          <a:p>
            <a:r>
              <a:rPr lang="es-ES" dirty="0"/>
              <a:t>HOJA DE RUTA para el sostenimiento de la Agroecología</a:t>
            </a:r>
          </a:p>
          <a:p>
            <a:r>
              <a:rPr lang="es-ES" dirty="0" err="1"/>
              <a:t>Visibilización</a:t>
            </a:r>
            <a:r>
              <a:rPr lang="es-ES" dirty="0"/>
              <a:t> conocimientos y establecimiento de redes</a:t>
            </a:r>
          </a:p>
          <a:p>
            <a:r>
              <a:rPr lang="es-ES" dirty="0"/>
              <a:t>Mapeo de experiencias en torno a Bamako</a:t>
            </a:r>
          </a:p>
        </p:txBody>
      </p:sp>
      <p:pic>
        <p:nvPicPr>
          <p:cNvPr id="3" name="Image 662963140">
            <a:extLst>
              <a:ext uri="{FF2B5EF4-FFF2-40B4-BE49-F238E27FC236}">
                <a16:creationId xmlns:a16="http://schemas.microsoft.com/office/drawing/2014/main" id="{90EB55B0-B4CE-3438-F912-BD682328E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30315" y="588962"/>
            <a:ext cx="5474970" cy="259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5119E5BF-2C00-C281-B097-86BFFE4C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" t="18884" r="1" b="13036"/>
          <a:stretch>
            <a:fillRect/>
          </a:stretch>
        </p:blipFill>
        <p:spPr>
          <a:xfrm>
            <a:off x="6210935" y="3867149"/>
            <a:ext cx="5594350" cy="2867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735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A4AA23C-064F-9993-4D96-58089669E8AD}"/>
              </a:ext>
            </a:extLst>
          </p:cNvPr>
          <p:cNvSpPr txBox="1"/>
          <p:nvPr/>
        </p:nvSpPr>
        <p:spPr>
          <a:xfrm>
            <a:off x="406472" y="657224"/>
            <a:ext cx="5688004" cy="5088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BRASIL: </a:t>
            </a:r>
            <a:r>
              <a:rPr lang="en-US" sz="1300" b="1" dirty="0"/>
              <a:t>LA IMPORTANCIA DE LOS GRUPOS DE CSA DURANTE LA COVID19 EN MANAUS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Manaus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epicentro</a:t>
            </a:r>
            <a:r>
              <a:rPr lang="en-US" dirty="0"/>
              <a:t> de la </a:t>
            </a:r>
            <a:r>
              <a:rPr lang="en-US" dirty="0" err="1"/>
              <a:t>pandemia</a:t>
            </a:r>
            <a:r>
              <a:rPr lang="en-US" dirty="0"/>
              <a:t> Covid19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Brasil</a:t>
            </a:r>
            <a:r>
              <a:rPr lang="en-US" dirty="0"/>
              <a:t>. </a:t>
            </a:r>
            <a:r>
              <a:rPr lang="en-US" dirty="0" err="1"/>
              <a:t>Mitad</a:t>
            </a:r>
            <a:r>
              <a:rPr lang="en-US" dirty="0"/>
              <a:t> del Estado de Amazonas. Más de 4 </a:t>
            </a:r>
            <a:r>
              <a:rPr lang="en-US" dirty="0" err="1"/>
              <a:t>millones</a:t>
            </a:r>
            <a:r>
              <a:rPr lang="en-US" dirty="0"/>
              <a:t> de personas.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gobierno</a:t>
            </a:r>
            <a:r>
              <a:rPr lang="en-US" dirty="0"/>
              <a:t> no se </a:t>
            </a:r>
            <a:r>
              <a:rPr lang="en-US" dirty="0" err="1"/>
              <a:t>pusieron</a:t>
            </a:r>
            <a:r>
              <a:rPr lang="en-US" dirty="0"/>
              <a:t> </a:t>
            </a:r>
            <a:r>
              <a:rPr lang="en-US" dirty="0" err="1"/>
              <a:t>medidas</a:t>
            </a:r>
            <a:r>
              <a:rPr lang="en-US" dirty="0"/>
              <a:t> para </a:t>
            </a:r>
            <a:r>
              <a:rPr lang="en-US" dirty="0" err="1"/>
              <a:t>prevención</a:t>
            </a:r>
            <a:r>
              <a:rPr lang="en-US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Personas sin </a:t>
            </a:r>
            <a:r>
              <a:rPr lang="en-US" dirty="0" err="1"/>
              <a:t>recursos</a:t>
            </a:r>
            <a:r>
              <a:rPr lang="en-US" dirty="0"/>
              <a:t> y con </a:t>
            </a:r>
            <a:r>
              <a:rPr lang="en-US" dirty="0" err="1"/>
              <a:t>empleos</a:t>
            </a:r>
            <a:r>
              <a:rPr lang="en-US" dirty="0"/>
              <a:t> </a:t>
            </a:r>
            <a:r>
              <a:rPr lang="en-US" dirty="0" err="1"/>
              <a:t>informales</a:t>
            </a:r>
            <a:r>
              <a:rPr lang="en-US" dirty="0"/>
              <a:t> que se </a:t>
            </a:r>
            <a:r>
              <a:rPr lang="en-US" dirty="0" err="1"/>
              <a:t>vieron</a:t>
            </a:r>
            <a:r>
              <a:rPr lang="en-US" dirty="0"/>
              <a:t> </a:t>
            </a:r>
            <a:r>
              <a:rPr lang="en-US" dirty="0" err="1"/>
              <a:t>afectados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pandemia</a:t>
            </a:r>
            <a:r>
              <a:rPr lang="en-US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Bolsonaro:  </a:t>
            </a:r>
            <a:r>
              <a:rPr lang="en-US" dirty="0" err="1"/>
              <a:t>Promoción</a:t>
            </a:r>
            <a:r>
              <a:rPr lang="en-US" dirty="0"/>
              <a:t> de </a:t>
            </a:r>
            <a:r>
              <a:rPr lang="en-US" dirty="0" err="1"/>
              <a:t>garantía</a:t>
            </a:r>
            <a:r>
              <a:rPr lang="en-US" dirty="0"/>
              <a:t> de derechos para </a:t>
            </a:r>
            <a:r>
              <a:rPr lang="en-US" dirty="0" err="1"/>
              <a:t>quienes</a:t>
            </a:r>
            <a:r>
              <a:rPr lang="en-US" dirty="0"/>
              <a:t> no </a:t>
            </a:r>
            <a:r>
              <a:rPr lang="en-US" dirty="0" err="1"/>
              <a:t>quisieran</a:t>
            </a:r>
            <a:r>
              <a:rPr lang="en-US" dirty="0"/>
              <a:t> </a:t>
            </a:r>
            <a:r>
              <a:rPr lang="en-US" dirty="0" err="1"/>
              <a:t>vacunarse</a:t>
            </a:r>
            <a:r>
              <a:rPr lang="en-US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Grupos</a:t>
            </a:r>
            <a:r>
              <a:rPr lang="en-US" dirty="0"/>
              <a:t> de </a:t>
            </a:r>
            <a:r>
              <a:rPr lang="en-US" dirty="0" err="1"/>
              <a:t>solidaridad</a:t>
            </a:r>
            <a:r>
              <a:rPr lang="en-US" dirty="0"/>
              <a:t> entre personas </a:t>
            </a:r>
            <a:r>
              <a:rPr lang="en-US" dirty="0" err="1"/>
              <a:t>campesinas</a:t>
            </a:r>
            <a:r>
              <a:rPr lang="en-US" dirty="0"/>
              <a:t> y no </a:t>
            </a:r>
            <a:r>
              <a:rPr lang="en-US" dirty="0" err="1"/>
              <a:t>campesinas</a:t>
            </a:r>
            <a:r>
              <a:rPr lang="en-US" dirty="0"/>
              <a:t> se </a:t>
            </a:r>
            <a:r>
              <a:rPr lang="en-US" dirty="0" err="1"/>
              <a:t>organizaron</a:t>
            </a:r>
            <a:r>
              <a:rPr lang="en-US" dirty="0"/>
              <a:t> para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llegar</a:t>
            </a:r>
            <a:r>
              <a:rPr lang="en-US" dirty="0"/>
              <a:t> </a:t>
            </a:r>
            <a:r>
              <a:rPr lang="en-US" dirty="0" err="1"/>
              <a:t>alimentos</a:t>
            </a:r>
            <a:r>
              <a:rPr lang="en-US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 </a:t>
            </a:r>
            <a:r>
              <a:rPr lang="en-US" dirty="0" err="1"/>
              <a:t>organizaron</a:t>
            </a:r>
            <a:r>
              <a:rPr lang="en-US" dirty="0"/>
              <a:t> junto a </a:t>
            </a:r>
            <a:r>
              <a:rPr lang="en-US" dirty="0" err="1"/>
              <a:t>otras</a:t>
            </a:r>
            <a:r>
              <a:rPr lang="en-US" dirty="0"/>
              <a:t> redes para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compartir</a:t>
            </a:r>
            <a:r>
              <a:rPr lang="en-US" dirty="0"/>
              <a:t> </a:t>
            </a:r>
            <a:r>
              <a:rPr lang="en-US" dirty="0" err="1"/>
              <a:t>logística</a:t>
            </a:r>
            <a:r>
              <a:rPr lang="en-US" dirty="0"/>
              <a:t> y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cubrir</a:t>
            </a:r>
            <a:r>
              <a:rPr lang="en-US" dirty="0"/>
              <a:t>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necesidades</a:t>
            </a:r>
            <a:r>
              <a:rPr lang="en-US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Más info: </a:t>
            </a:r>
            <a:r>
              <a:rPr lang="en-US" dirty="0">
                <a:hlinkClick r:id="rId2"/>
              </a:rPr>
              <a:t>https://urgenci.net/eden-on-fire-there-is-hope-in-amazonia/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B09DEC7-DF42-D62E-DEE8-395D2842A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6" r="18895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75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A226648-D981-C946-B8BD-1D52754EEACC}"/>
              </a:ext>
            </a:extLst>
          </p:cNvPr>
          <p:cNvSpPr txBox="1"/>
          <p:nvPr/>
        </p:nvSpPr>
        <p:spPr>
          <a:xfrm>
            <a:off x="381371" y="1777084"/>
            <a:ext cx="414421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err="1">
                <a:latin typeface="+mj-lt"/>
              </a:rPr>
              <a:t>Eskerrik</a:t>
            </a:r>
            <a:r>
              <a:rPr lang="es-ES" sz="4000" dirty="0">
                <a:latin typeface="+mj-lt"/>
              </a:rPr>
              <a:t> </a:t>
            </a:r>
            <a:r>
              <a:rPr lang="es-ES" sz="4000" dirty="0" err="1">
                <a:latin typeface="+mj-lt"/>
              </a:rPr>
              <a:t>asko</a:t>
            </a:r>
            <a:r>
              <a:rPr lang="es-ES" sz="4000" dirty="0">
                <a:latin typeface="+mj-lt"/>
              </a:rPr>
              <a:t>!!</a:t>
            </a:r>
          </a:p>
          <a:p>
            <a:endParaRPr lang="es-ES" sz="4000" dirty="0">
              <a:latin typeface="+mj-lt"/>
            </a:endParaRPr>
          </a:p>
          <a:p>
            <a:r>
              <a:rPr lang="es-ES" sz="4000" dirty="0">
                <a:latin typeface="+mj-lt"/>
              </a:rPr>
              <a:t>¡¡Muchas gracias!!</a:t>
            </a:r>
          </a:p>
          <a:p>
            <a:endParaRPr lang="es-ES" sz="4000" dirty="0">
              <a:latin typeface="+mj-lt"/>
            </a:endParaRPr>
          </a:p>
          <a:p>
            <a:r>
              <a:rPr lang="es-ES" sz="4000" dirty="0">
                <a:latin typeface="+mj-lt"/>
              </a:rPr>
              <a:t>Isa Álvarez </a:t>
            </a:r>
            <a:r>
              <a:rPr lang="es-ES" sz="4000" dirty="0" err="1">
                <a:latin typeface="+mj-lt"/>
              </a:rPr>
              <a:t>Vispo</a:t>
            </a:r>
            <a:endParaRPr lang="es-ES" sz="4000" dirty="0">
              <a:latin typeface="+mj-lt"/>
            </a:endParaRPr>
          </a:p>
          <a:p>
            <a:endParaRPr lang="es-ES" sz="4000" dirty="0">
              <a:latin typeface="+mj-lt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1082A8-5DAD-834F-A35C-625349BC5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436" y="1286142"/>
            <a:ext cx="5749388" cy="41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0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244</Words>
  <Application>Microsoft Macintosh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Experiencias desde el modelo de CSA y LSPA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Experiencias desde el modelo de CSA y LSPA</dc:title>
  <dc:creator>Isa Alvarez</dc:creator>
  <cp:lastModifiedBy>Isa Alvarez</cp:lastModifiedBy>
  <cp:revision>1</cp:revision>
  <dcterms:created xsi:type="dcterms:W3CDTF">2023-09-11T09:20:05Z</dcterms:created>
  <dcterms:modified xsi:type="dcterms:W3CDTF">2023-09-11T09:54:03Z</dcterms:modified>
</cp:coreProperties>
</file>